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8CEB8C2-A1DC-440B-9B37-9387F985F96D}" type="datetimeFigureOut">
              <a:rPr lang="ru-RU"/>
              <a:pPr>
                <a:defRPr/>
              </a:pPr>
              <a:t>16.12.2024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3A1FA42-7278-47D3-9310-1944EA4969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photoklass.at.ua/_ld/0/63019135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 rot="21174311">
            <a:off x="1296016" y="3950990"/>
            <a:ext cx="3251858" cy="637209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  <a:t>Муниципальное автономное дошкольное образовательное учреждение 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детский </a:t>
            </a:r>
            <a: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  <a:t>сад «Солнышко» 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с.Юмагузино </a:t>
            </a:r>
            <a:b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муниципального района </a:t>
            </a:r>
            <a:b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600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Кугарчинский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 район </a:t>
            </a:r>
            <a:b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Республики Башкортостан</a:t>
            </a:r>
            <a:r>
              <a:rPr lang="ru-RU" sz="1600" dirty="0">
                <a:latin typeface="Times New Roman"/>
                <a:cs typeface="Times New Roman"/>
              </a:rPr>
              <a:t/>
            </a:r>
            <a:br>
              <a:rPr lang="ru-RU" sz="1600" dirty="0">
                <a:latin typeface="Times New Roman"/>
                <a:cs typeface="Times New Roman"/>
              </a:rPr>
            </a:br>
            <a:r>
              <a:rPr lang="ru-RU" sz="1600" dirty="0">
                <a:latin typeface="Times New Roman"/>
                <a:cs typeface="Times New Roman"/>
              </a:rPr>
              <a:t/>
            </a:r>
            <a:br>
              <a:rPr lang="ru-RU" sz="1600" dirty="0">
                <a:latin typeface="Times New Roman"/>
                <a:cs typeface="Times New Roman"/>
              </a:rPr>
            </a:br>
            <a: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  <a:t>Республиканский конкурс </a:t>
            </a:r>
            <a:b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  <a:t>«Новогодний </a:t>
            </a:r>
            <a:r>
              <a:rPr lang="ru-RU" sz="1600" dirty="0" err="1">
                <a:solidFill>
                  <a:srgbClr val="FF0000"/>
                </a:solidFill>
                <a:latin typeface="Times New Roman"/>
                <a:cs typeface="Times New Roman"/>
              </a:rPr>
              <a:t>арт-дизайн</a:t>
            </a:r>
            <a: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  <a:t>» </a:t>
            </a:r>
            <a:b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ru-RU" sz="1600" dirty="0">
                <a:solidFill>
                  <a:srgbClr val="FF0000"/>
                </a:solidFill>
                <a:latin typeface="Times New Roman"/>
                <a:cs typeface="Times New Roman"/>
              </a:rPr>
              <a:t>в рамках Республиканской акции</a:t>
            </a: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3100" b="1" dirty="0">
                <a:solidFill>
                  <a:srgbClr val="00B050"/>
                </a:solidFill>
                <a:latin typeface="Times New Roman"/>
                <a:cs typeface="Times New Roman"/>
              </a:rPr>
              <a:t>«Ёлочка, живи!»</a:t>
            </a: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  <a:t>Подготовили: 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Times New Roman"/>
                <a:cs typeface="Times New Roman"/>
              </a:rPr>
              <a:t>Латыпова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 Г.М., заведующий, воспитатели </a:t>
            </a:r>
            <a: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  <a:t/>
            </a:r>
            <a:b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600" dirty="0" err="1">
                <a:solidFill>
                  <a:srgbClr val="0070C0"/>
                </a:solidFill>
                <a:latin typeface="Times New Roman"/>
                <a:cs typeface="Times New Roman"/>
              </a:rPr>
              <a:t>Аиткулова</a:t>
            </a:r>
            <a: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  <a:t> З.А. и </a:t>
            </a:r>
            <a:r>
              <a:rPr lang="ru-RU" sz="1600" dirty="0" err="1">
                <a:solidFill>
                  <a:srgbClr val="0070C0"/>
                </a:solidFill>
                <a:latin typeface="Times New Roman"/>
                <a:cs typeface="Times New Roman"/>
              </a:rPr>
              <a:t>Азнабаева</a:t>
            </a:r>
            <a: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  <a:t> Р.А</a:t>
            </a:r>
            <a: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., </a:t>
            </a:r>
            <a: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  <a:t/>
            </a:r>
            <a:b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/>
                <a:cs typeface="Times New Roman"/>
              </a:rPr>
              <a:t>дети </a:t>
            </a:r>
            <a:r>
              <a:rPr lang="ru-RU" sz="1600" dirty="0">
                <a:solidFill>
                  <a:srgbClr val="0070C0"/>
                </a:solidFill>
                <a:latin typeface="Times New Roman"/>
                <a:cs typeface="Times New Roman"/>
              </a:rPr>
              <a:t>подготовительных к школе групп № 3 «Тюльпанчик» и № 4 «Буратино»</a:t>
            </a: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sz="2000" dirty="0">
                <a:latin typeface="Times New Roman"/>
                <a:cs typeface="Times New Roman"/>
              </a:rPr>
              <a:t/>
            </a:r>
            <a:br>
              <a:rPr lang="ru-RU" sz="2000" dirty="0">
                <a:latin typeface="Times New Roman"/>
                <a:cs typeface="Times New Roman"/>
              </a:rPr>
            </a:br>
            <a:r>
              <a:rPr lang="ru-RU" dirty="0"/>
              <a:t>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art-apple.ru/albums/userpics/10001/Xmas10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2286000" y="2819400"/>
            <a:ext cx="6172200" cy="3429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i="1" dirty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latin typeface="Comic Sans MS"/>
              </a:rPr>
              <a:t>«В </a:t>
            </a:r>
            <a:r>
              <a:rPr lang="ru-RU" i="1" dirty="0" smtClean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latin typeface="Comic Sans MS"/>
              </a:rPr>
              <a:t>детском саду</a:t>
            </a:r>
            <a:r>
              <a:rPr lang="ru-RU" i="1" dirty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latin typeface="Comic Sans MS"/>
              </a:rPr>
              <a:t/>
            </a:r>
            <a:br>
              <a:rPr lang="ru-RU" i="1" dirty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latin typeface="Comic Sans MS"/>
              </a:rPr>
            </a:br>
            <a:r>
              <a:rPr lang="ru-RU" i="1" dirty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latin typeface="Comic Sans MS"/>
              </a:rPr>
              <a:t> родилась ёлочка,</a:t>
            </a:r>
            <a:br>
              <a:rPr lang="ru-RU" i="1" dirty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latin typeface="Comic Sans MS"/>
              </a:rPr>
            </a:br>
            <a:r>
              <a:rPr lang="ru-RU" i="1" dirty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latin typeface="Comic Sans MS"/>
              </a:rPr>
              <a:t> в </a:t>
            </a:r>
            <a:r>
              <a:rPr lang="ru-RU" i="1" dirty="0" smtClean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latin typeface="Comic Sans MS"/>
              </a:rPr>
              <a:t>саду </a:t>
            </a:r>
            <a:r>
              <a:rPr lang="ru-RU" i="1" dirty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  <a:latin typeface="Comic Sans MS"/>
              </a:rPr>
              <a:t>она росла!»</a:t>
            </a:r>
            <a:endParaRPr dirty="0"/>
          </a:p>
        </p:txBody>
      </p:sp>
      <p:pic>
        <p:nvPicPr>
          <p:cNvPr id="6" name="Рисунок 5" descr="20241212_162547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304800"/>
            <a:ext cx="4876800" cy="31494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freeppt.ru/MyShablony/Zimn_sk_slaid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 bwMode="auto">
          <a:xfrm>
            <a:off x="4143372" y="571481"/>
            <a:ext cx="4786346" cy="221457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b="1" i="1">
                <a:solidFill>
                  <a:srgbClr val="0070C0"/>
                </a:solidFill>
                <a:latin typeface="Times New Roman"/>
                <a:cs typeface="Times New Roman"/>
              </a:rPr>
              <a:t>Доброе дело мы сделать хотели.</a:t>
            </a:r>
            <a:br>
              <a:rPr lang="ru-RU" sz="2400" b="1" i="1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2400" b="1" i="1">
                <a:solidFill>
                  <a:srgbClr val="0070C0"/>
                </a:solidFill>
                <a:latin typeface="Times New Roman"/>
                <a:cs typeface="Times New Roman"/>
              </a:rPr>
              <a:t>Чтоб в нашем саду росли</a:t>
            </a:r>
            <a:br>
              <a:rPr lang="ru-RU" sz="2400" b="1" i="1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2400" b="1" i="1">
                <a:solidFill>
                  <a:srgbClr val="0070C0"/>
                </a:solidFill>
                <a:latin typeface="Times New Roman"/>
                <a:cs typeface="Times New Roman"/>
              </a:rPr>
              <a:t> сосны и ели</a:t>
            </a:r>
            <a:r>
              <a:rPr lang="ru-RU" sz="2800" b="1" i="1">
                <a:solidFill>
                  <a:srgbClr val="0070C0"/>
                </a:solidFill>
                <a:latin typeface="Times New Roman"/>
                <a:cs typeface="Times New Roman"/>
              </a:rPr>
              <a:t>.</a:t>
            </a:r>
            <a:endParaRPr>
              <a:solidFill>
                <a:srgbClr val="0070C0"/>
              </a:solidFill>
            </a:endParaRPr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 bwMode="auto">
          <a:xfrm>
            <a:off x="0" y="4357694"/>
            <a:ext cx="4214810" cy="207170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400" b="1" i="1" dirty="0">
                <a:solidFill>
                  <a:srgbClr val="0070C0"/>
                </a:solidFill>
                <a:latin typeface="Times New Roman"/>
                <a:cs typeface="Times New Roman"/>
              </a:rPr>
              <a:t>Газету красивую нарисовали, </a:t>
            </a:r>
            <a:endParaRPr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sz="2400" b="1" i="1" dirty="0">
                <a:solidFill>
                  <a:srgbClr val="0070C0"/>
                </a:solidFill>
                <a:latin typeface="Times New Roman"/>
                <a:cs typeface="Times New Roman"/>
              </a:rPr>
              <a:t>Стихи в ней о ёлочки мы написали.</a:t>
            </a:r>
            <a:endParaRPr dirty="0">
              <a:solidFill>
                <a:srgbClr val="0070C0"/>
              </a:solidFill>
            </a:endParaRPr>
          </a:p>
        </p:txBody>
      </p:sp>
      <p:pic>
        <p:nvPicPr>
          <p:cNvPr id="10" name="Рисунок 9" descr="20241212_155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217075" y="2336124"/>
            <a:ext cx="3986448" cy="4038602"/>
          </a:xfrm>
          <a:prstGeom prst="rect">
            <a:avLst/>
          </a:prstGeom>
        </p:spPr>
      </p:pic>
      <p:pic>
        <p:nvPicPr>
          <p:cNvPr id="8" name="Рисунок 7" descr="20241216_0935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457200"/>
            <a:ext cx="3886200" cy="29146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ixelbrush.ru/uploads/posts/2010-12/1291358747_new_year_frame_07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10" y="0"/>
            <a:ext cx="9143990" cy="6858000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 bwMode="auto">
          <a:xfrm>
            <a:off x="2428860" y="0"/>
            <a:ext cx="5020665" cy="99059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600" b="1" i="1">
                <a:solidFill>
                  <a:srgbClr val="0070C0"/>
                </a:solidFill>
                <a:latin typeface="Times New Roman"/>
                <a:cs typeface="Times New Roman"/>
              </a:rPr>
              <a:t>Мы думали вместе</a:t>
            </a:r>
            <a:br>
              <a:rPr lang="ru-RU" sz="1600" b="1" i="1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600" b="1" i="1">
                <a:solidFill>
                  <a:srgbClr val="0070C0"/>
                </a:solidFill>
                <a:latin typeface="Times New Roman"/>
                <a:cs typeface="Times New Roman"/>
              </a:rPr>
              <a:t>И дружно трудились,</a:t>
            </a:r>
            <a:br>
              <a:rPr lang="ru-RU" sz="1600" b="1" i="1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600" b="1" i="1">
                <a:solidFill>
                  <a:srgbClr val="0070C0"/>
                </a:solidFill>
                <a:latin typeface="Times New Roman"/>
                <a:cs typeface="Times New Roman"/>
              </a:rPr>
              <a:t>Такие листовки у нас получились!</a:t>
            </a:r>
            <a:endParaRPr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1428728" y="3152775"/>
            <a:ext cx="6620872" cy="349093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57150">
            <a:solidFill>
              <a:srgbClr val="66FF66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000" b="1">
                <a:solidFill>
                  <a:srgbClr val="C00000"/>
                </a:solidFill>
                <a:latin typeface="Times New Roman"/>
                <a:cs typeface="Times New Roman"/>
              </a:rPr>
              <a:t>У</a:t>
            </a:r>
            <a:r>
              <a:rPr lang="ru-RU" sz="1200" b="1">
                <a:solidFill>
                  <a:srgbClr val="C00000"/>
                </a:solidFill>
                <a:latin typeface="Times New Roman"/>
                <a:cs typeface="Times New Roman"/>
              </a:rPr>
              <a:t>важаемые жители села Юмагузино!</a:t>
            </a:r>
            <a:br>
              <a:rPr lang="ru-RU" sz="1200" b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sz="1200">
                <a:latin typeface="Times New Roman"/>
                <a:cs typeface="Times New Roman"/>
              </a:rPr>
              <a:t/>
            </a:r>
            <a:br>
              <a:rPr lang="ru-RU" sz="1200">
                <a:latin typeface="Times New Roman"/>
                <a:cs typeface="Times New Roman"/>
              </a:rPr>
            </a:br>
            <a: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  <a:t>К Вам обращаются юные защитники природы – Ваши дети.</a:t>
            </a:r>
            <a:b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  <a:t>Перед наступлением самого прекрасного </a:t>
            </a:r>
            <a:b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  <a:t>и всеми любимого праздника </a:t>
            </a:r>
            <a:b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  <a:t> Нового года, остаётся несколько дней. </a:t>
            </a:r>
            <a:b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  <a:t>Все и взрослые,  и дети ждут от  него  чуда, </a:t>
            </a:r>
            <a:b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  <a:t> свершение  своих надежд и желаний.</a:t>
            </a:r>
            <a:b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  <a:t>Вероятно, для того, чтобы украсить свой дом, </a:t>
            </a:r>
            <a:b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</a:br>
            <a:r>
              <a:rPr lang="ru-RU" sz="1200">
                <a:solidFill>
                  <a:srgbClr val="0070C0"/>
                </a:solidFill>
                <a:latin typeface="Times New Roman"/>
                <a:cs typeface="Times New Roman"/>
              </a:rPr>
              <a:t>вы отправитесь в лес за елкой или пойдете на новогодний базар?</a:t>
            </a:r>
            <a:r>
              <a:rPr lang="ru-RU" sz="1200">
                <a:latin typeface="Times New Roman"/>
                <a:cs typeface="Times New Roman"/>
              </a:rPr>
              <a:t/>
            </a:r>
            <a:br>
              <a:rPr lang="ru-RU" sz="1200">
                <a:latin typeface="Times New Roman"/>
                <a:cs typeface="Times New Roman"/>
              </a:rPr>
            </a:br>
            <a:r>
              <a:rPr lang="ru-RU" sz="1200">
                <a:solidFill>
                  <a:srgbClr val="C00000"/>
                </a:solidFill>
                <a:latin typeface="Times New Roman"/>
                <a:cs typeface="Times New Roman"/>
              </a:rPr>
              <a:t>Стойте!</a:t>
            </a:r>
            <a:r>
              <a:rPr lang="ru-RU" sz="1200">
                <a:latin typeface="Times New Roman"/>
                <a:cs typeface="Times New Roman"/>
              </a:rPr>
              <a:t/>
            </a:r>
            <a:br>
              <a:rPr lang="ru-RU" sz="1200">
                <a:latin typeface="Times New Roman"/>
                <a:cs typeface="Times New Roman"/>
              </a:rPr>
            </a:br>
            <a:r>
              <a:rPr lang="ru-RU" sz="1200">
                <a:solidFill>
                  <a:srgbClr val="FF0000"/>
                </a:solidFill>
                <a:latin typeface="Times New Roman"/>
                <a:cs typeface="Times New Roman"/>
              </a:rPr>
              <a:t>Будьте благоразумны!</a:t>
            </a:r>
            <a:r>
              <a:rPr lang="ru-RU" sz="1200">
                <a:latin typeface="Times New Roman"/>
                <a:cs typeface="Times New Roman"/>
              </a:rPr>
              <a:t/>
            </a:r>
            <a:br>
              <a:rPr lang="ru-RU" sz="1200">
                <a:latin typeface="Times New Roman"/>
                <a:cs typeface="Times New Roman"/>
              </a:rPr>
            </a:br>
            <a:r>
              <a:rPr lang="ru-RU" sz="1200">
                <a:solidFill>
                  <a:srgbClr val="C00000"/>
                </a:solidFill>
                <a:latin typeface="Times New Roman"/>
                <a:cs typeface="Times New Roman"/>
              </a:rPr>
              <a:t>Подумайте: чего мы сами себя лишаем?</a:t>
            </a:r>
            <a:r>
              <a:rPr lang="ru-RU" sz="1200">
                <a:latin typeface="Times New Roman"/>
                <a:cs typeface="Times New Roman"/>
              </a:rPr>
              <a:t/>
            </a:r>
            <a:br>
              <a:rPr lang="ru-RU" sz="1200">
                <a:latin typeface="Times New Roman"/>
                <a:cs typeface="Times New Roman"/>
              </a:rPr>
            </a:br>
            <a:r>
              <a:rPr lang="ru-RU" sz="1200">
                <a:solidFill>
                  <a:srgbClr val="00B050"/>
                </a:solidFill>
                <a:latin typeface="Times New Roman"/>
                <a:cs typeface="Times New Roman"/>
              </a:rPr>
              <a:t>От нашего леса совсем скоро останутся одни только пни.</a:t>
            </a:r>
            <a:br>
              <a:rPr lang="ru-RU" sz="1200">
                <a:solidFill>
                  <a:srgbClr val="00B050"/>
                </a:solidFill>
                <a:latin typeface="Times New Roman"/>
                <a:cs typeface="Times New Roman"/>
              </a:rPr>
            </a:br>
            <a:r>
              <a:rPr lang="ru-RU" sz="1200">
                <a:solidFill>
                  <a:srgbClr val="00B050"/>
                </a:solidFill>
                <a:latin typeface="Times New Roman"/>
                <a:cs typeface="Times New Roman"/>
              </a:rPr>
              <a:t>        Купите искусственную елочку, </a:t>
            </a:r>
            <a:br>
              <a:rPr lang="ru-RU" sz="1200">
                <a:solidFill>
                  <a:srgbClr val="00B050"/>
                </a:solidFill>
                <a:latin typeface="Times New Roman"/>
                <a:cs typeface="Times New Roman"/>
              </a:rPr>
            </a:br>
            <a:r>
              <a:rPr lang="ru-RU" sz="1200">
                <a:solidFill>
                  <a:srgbClr val="00B050"/>
                </a:solidFill>
                <a:latin typeface="Times New Roman"/>
                <a:cs typeface="Times New Roman"/>
              </a:rPr>
              <a:t>которая долгие годы будет украшать Ваш дом.</a:t>
            </a:r>
            <a:r>
              <a:rPr lang="ru-RU" sz="1200">
                <a:latin typeface="Times New Roman"/>
                <a:cs typeface="Times New Roman"/>
              </a:rPr>
              <a:t/>
            </a:r>
            <a:br>
              <a:rPr lang="ru-RU" sz="1200">
                <a:latin typeface="Times New Roman"/>
                <a:cs typeface="Times New Roman"/>
              </a:rPr>
            </a:br>
            <a:r>
              <a:rPr lang="ru-RU" sz="1200">
                <a:solidFill>
                  <a:srgbClr val="FF0000"/>
                </a:solidFill>
                <a:latin typeface="Times New Roman"/>
                <a:cs typeface="Times New Roman"/>
              </a:rPr>
              <a:t>Вместе мы сохраним наш лес!</a:t>
            </a:r>
            <a:r>
              <a:rPr lang="ru-RU" sz="1200">
                <a:latin typeface="Times New Roman"/>
                <a:cs typeface="Times New Roman"/>
              </a:rPr>
              <a:t> </a:t>
            </a:r>
            <a:br>
              <a:rPr lang="ru-RU" sz="1200">
                <a:latin typeface="Times New Roman"/>
                <a:cs typeface="Times New Roman"/>
              </a:rPr>
            </a:br>
            <a:r>
              <a:rPr lang="ru-RU" sz="1200">
                <a:solidFill>
                  <a:srgbClr val="C00000"/>
                </a:solidFill>
                <a:latin typeface="Times New Roman"/>
                <a:cs typeface="Times New Roman"/>
              </a:rPr>
              <a:t>Желаем Вам здоровья и счастья!</a:t>
            </a:r>
            <a:endParaRPr sz="120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790547" y="2857496"/>
            <a:ext cx="2357438" cy="1261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i="1">
                <a:latin typeface="Times New Roman"/>
                <a:cs typeface="Times New Roman"/>
              </a:rPr>
              <a:t/>
            </a:r>
            <a:br>
              <a:rPr lang="ru-RU" sz="4000" i="1">
                <a:latin typeface="Times New Roman"/>
                <a:cs typeface="Times New Roman"/>
              </a:rPr>
            </a:br>
            <a:r>
              <a:rPr lang="ru-RU" b="1"/>
              <a:t> </a:t>
            </a:r>
            <a:r>
              <a:rPr lang="ru-RU" i="1">
                <a:latin typeface="Times New Roman"/>
                <a:cs typeface="Times New Roman"/>
              </a:rPr>
              <a:t/>
            </a:r>
            <a:br>
              <a:rPr lang="ru-RU" i="1">
                <a:latin typeface="Times New Roman"/>
                <a:cs typeface="Times New Roman"/>
              </a:rPr>
            </a:br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2944200" y="1047750"/>
            <a:ext cx="3419474" cy="180974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57150">
            <a:solidFill>
              <a:srgbClr val="66FF66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400" b="1">
                <a:solidFill>
                  <a:srgbClr val="C00000"/>
                </a:solidFill>
                <a:latin typeface="Times New Roman"/>
                <a:cs typeface="Times New Roman"/>
              </a:rPr>
              <a:t>Пусть ели и сосны </a:t>
            </a:r>
            <a:r>
              <a:rPr lang="ru-RU" sz="1400" b="1" u="sng">
                <a:solidFill>
                  <a:srgbClr val="C00000"/>
                </a:solidFill>
                <a:latin typeface="Times New Roman"/>
                <a:cs typeface="Times New Roman"/>
              </a:rPr>
              <a:t>РАСТУТ</a:t>
            </a:r>
            <a:br>
              <a:rPr lang="ru-RU" sz="1400" b="1" u="sng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sz="1400" b="1">
                <a:solidFill>
                  <a:srgbClr val="C00000"/>
                </a:solidFill>
                <a:latin typeface="Times New Roman"/>
                <a:cs typeface="Times New Roman"/>
              </a:rPr>
              <a:t> на нашей Земле! </a:t>
            </a:r>
            <a:br>
              <a:rPr lang="ru-RU" sz="1400" b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sz="1400" b="1">
                <a:solidFill>
                  <a:srgbClr val="C00000"/>
                </a:solidFill>
                <a:latin typeface="Times New Roman"/>
                <a:cs typeface="Times New Roman"/>
              </a:rPr>
              <a:t>Дадим шанс нашим лесам!</a:t>
            </a:r>
            <a:r>
              <a:rPr lang="ru-RU" sz="1400">
                <a:solidFill>
                  <a:srgbClr val="C00000"/>
                </a:solidFill>
                <a:latin typeface="Times New Roman"/>
                <a:cs typeface="Times New Roman"/>
              </a:rPr>
              <a:t/>
            </a:r>
            <a:br>
              <a:rPr lang="ru-RU" sz="1400">
                <a:solidFill>
                  <a:srgbClr val="C00000"/>
                </a:solidFill>
                <a:latin typeface="Times New Roman"/>
                <a:cs typeface="Times New Roman"/>
              </a:rPr>
            </a:br>
            <a:endParaRPr lang="ru-RU" sz="140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140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140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140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1400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3763350" y="1876425"/>
            <a:ext cx="1314449" cy="757233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>
              <a:alpha val="85001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3" name="Рисунок 12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 bwMode="auto">
          <a:xfrm>
            <a:off x="3962400" y="1828800"/>
            <a:ext cx="9286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reeppt.ru/MyShablony/Zimn_sk_slaid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29701" name="Рисунок 46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857224" y="500042"/>
            <a:ext cx="1428760" cy="1660392"/>
          </a:xfrm>
          <a:prstGeom prst="rect">
            <a:avLst/>
          </a:prstGeom>
          <a:noFill/>
        </p:spPr>
      </p:pic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357554" y="428604"/>
            <a:ext cx="48577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 i="0" u="none" strike="noStrike" cap="none">
                <a:ln>
                  <a:noFill/>
                </a:ln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Внимание! Внимание! Внимание!</a:t>
            </a: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2857488" y="1071546"/>
            <a:ext cx="41434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i="0" u="none" strike="noStrike" cap="none">
                <a:ln>
                  <a:noFill/>
                </a:ln>
                <a:solidFill>
                  <a:srgbClr val="9933FF"/>
                </a:solidFill>
                <a:latin typeface="Comic Sans MS"/>
                <a:ea typeface="Calibri"/>
                <a:cs typeface="Times New Roman"/>
              </a:rPr>
              <a:t>Всем! Всем! Всем!</a:t>
            </a:r>
            <a:r>
              <a:rPr lang="ru-RU" sz="1200" b="0" i="0" u="none" strike="noStrike" cap="none">
                <a:ln>
                  <a:noFill/>
                </a:ln>
                <a:solidFill>
                  <a:srgbClr val="9933FF"/>
                </a:solidFill>
                <a:latin typeface="Comic Sans MS"/>
                <a:ea typeface="Calibri"/>
                <a:cs typeface="Times New Roman"/>
              </a:rPr>
              <a:t>  Не останьтесь равнодушным к зелёным красавицам!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2643174" y="1571612"/>
            <a:ext cx="407196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i="0" u="none" strike="noStrike" cap="none">
                <a:ln>
                  <a:noFill/>
                </a:ln>
                <a:solidFill>
                  <a:srgbClr val="9933FF"/>
                </a:solidFill>
                <a:latin typeface="Times New Roman"/>
                <a:ea typeface="Calibri"/>
                <a:cs typeface="Times New Roman"/>
              </a:rPr>
              <a:t>                                              Прочтите эту листовку!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Arial Unicode MS"/>
                <a:cs typeface="Times New Roman"/>
              </a:rPr>
              <a:t>                 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Arial Unicode MS"/>
                <a:cs typeface="Times New Roman"/>
              </a:rPr>
              <a:t>  </a:t>
            </a:r>
            <a:r>
              <a:rPr lang="ru-RU" sz="1200" b="0" i="0" u="none" strike="noStrike" cap="none">
                <a:ln>
                  <a:noFill/>
                </a:ln>
                <a:solidFill>
                  <a:srgbClr val="DC2300"/>
                </a:solidFill>
                <a:latin typeface="Times New Roman"/>
                <a:ea typeface="Arial Unicode MS"/>
                <a:cs typeface="Times New Roman"/>
              </a:rPr>
              <a:t> </a:t>
            </a:r>
            <a:r>
              <a:rPr lang="ru-RU" sz="1200" b="1" i="1" u="none" strike="noStrike" cap="none">
                <a:ln>
                  <a:noFill/>
                </a:ln>
                <a:solidFill>
                  <a:srgbClr val="DC2300"/>
                </a:solidFill>
                <a:latin typeface="Times New Roman"/>
                <a:ea typeface="Arial Unicode MS"/>
                <a:cs typeface="Times New Roman"/>
              </a:rPr>
              <a:t>Новый год – это праздник, веселье, удача!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DC2300"/>
                </a:solidFill>
                <a:latin typeface="Times New Roman"/>
                <a:ea typeface="Arial Unicode MS"/>
                <a:cs typeface="Times New Roman"/>
              </a:rPr>
              <a:t>                   Это наши надежды, свершенья, мечты...                  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DC2300"/>
                </a:solidFill>
                <a:latin typeface="Times New Roman"/>
                <a:ea typeface="Arial Unicode MS"/>
                <a:cs typeface="Times New Roman"/>
              </a:rPr>
              <a:t>              Только в это же время все Ёлочки плачут,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DC2300"/>
                </a:solidFill>
                <a:latin typeface="Times New Roman"/>
                <a:ea typeface="Arial Unicode MS"/>
                <a:cs typeface="Times New Roman"/>
              </a:rPr>
              <a:t>Помогая всем нам праздник в дом принести.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3286116" y="2786059"/>
            <a:ext cx="5143536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chemeClr val="tx1"/>
                </a:solidFill>
                <a:latin typeface="Arial"/>
                <a:ea typeface="Arial Unicode MS"/>
                <a:cs typeface="Tahoma"/>
              </a:rPr>
              <a:t>	</a:t>
            </a:r>
            <a:endParaRPr lang="ru-RU" sz="9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0047FF"/>
                </a:solidFill>
                <a:latin typeface="Calibri"/>
                <a:ea typeface="Arial Unicode MS"/>
                <a:cs typeface="Tahoma"/>
              </a:rPr>
              <a:t>Мы вас просим  – опомнитесь, будьте  умнее!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0047FF"/>
                </a:solidFill>
                <a:latin typeface="Calibri"/>
                <a:ea typeface="Arial Unicode MS"/>
                <a:cs typeface="Tahoma"/>
              </a:rPr>
              <a:t>             Не рубите вы ёлки, оглянитесь вокруг!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0047FF"/>
                </a:solidFill>
                <a:latin typeface="Calibri"/>
                <a:ea typeface="Arial Unicode MS"/>
                <a:cs typeface="Tahoma"/>
              </a:rPr>
              <a:t>        Ведь украсить свой дом можно веткой одною,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0047FF"/>
                </a:solidFill>
                <a:latin typeface="Calibri"/>
                <a:ea typeface="Arial Unicode MS"/>
                <a:cs typeface="Tahoma"/>
              </a:rPr>
              <a:t>   А не деревом целым, спиленным вдруг.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endParaRPr lang="ru-RU" sz="800" b="1" i="1" u="none" strike="noStrike" cap="none">
              <a:ln>
                <a:noFill/>
              </a:ln>
              <a:solidFill>
                <a:srgbClr val="0E9E34"/>
              </a:solidFill>
              <a:latin typeface="Calibri"/>
              <a:ea typeface="Arial Unicode MS"/>
              <a:cs typeface="Tahom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endParaRPr lang="ru-RU" sz="800" b="1" i="1">
              <a:solidFill>
                <a:srgbClr val="0E9E34"/>
              </a:solidFill>
              <a:latin typeface="Calibri"/>
              <a:ea typeface="Arial Unicode MS"/>
              <a:cs typeface="Tahom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0E9E34"/>
                </a:solidFill>
                <a:latin typeface="Calibri"/>
                <a:ea typeface="Arial Unicode MS"/>
                <a:cs typeface="Tahoma"/>
              </a:rPr>
              <a:t>Погубить можно всё, насладиться и бросить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0E9E34"/>
                </a:solidFill>
                <a:latin typeface="Calibri"/>
                <a:ea typeface="Arial Unicode MS"/>
                <a:cs typeface="Tahoma"/>
              </a:rPr>
              <a:t>                     Только пользы в том мало, а один только вред.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67125" algn="l"/>
              </a:tabLst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3357554" y="4071942"/>
            <a:ext cx="524669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771900" algn="l"/>
              </a:tabLst>
              <a:defRPr/>
            </a:pPr>
            <a:r>
              <a:rPr lang="ru-RU" sz="800" b="1" i="1" u="none" strike="noStrike" cap="none">
                <a:ln>
                  <a:noFill/>
                </a:ln>
                <a:solidFill>
                  <a:srgbClr val="0E9E34"/>
                </a:solidFill>
                <a:latin typeface="Calibri"/>
                <a:ea typeface="Arial Unicode MS"/>
                <a:cs typeface="Tahoma"/>
              </a:rPr>
              <a:t>           </a:t>
            </a:r>
            <a:endParaRPr/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771900" algn="l"/>
              </a:tabLst>
              <a:defRPr/>
            </a:pPr>
            <a:endParaRPr lang="ru-RU" sz="800" b="1" i="1">
              <a:solidFill>
                <a:srgbClr val="0E9E34"/>
              </a:solidFill>
              <a:latin typeface="Calibri"/>
              <a:ea typeface="Arial Unicode MS"/>
              <a:cs typeface="Tahom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771900" algn="l"/>
              </a:tabLst>
              <a:defRPr/>
            </a:pPr>
            <a:endParaRPr lang="ru-RU" sz="800" b="1" i="1" u="none" strike="noStrike" cap="none">
              <a:ln>
                <a:noFill/>
              </a:ln>
              <a:solidFill>
                <a:srgbClr val="0E9E34"/>
              </a:solidFill>
              <a:latin typeface="Calibri"/>
              <a:ea typeface="Arial Unicode MS"/>
              <a:cs typeface="Tahoma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771900" algn="l"/>
              </a:tabLst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0E9E34"/>
                </a:solidFill>
                <a:latin typeface="Calibri"/>
                <a:ea typeface="Arial Unicode MS"/>
                <a:cs typeface="Tahoma"/>
              </a:rPr>
              <a:t>И ведь прежде, чем сделать, давайте мы спросим  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771900" algn="l"/>
              </a:tabLst>
              <a:defRPr/>
            </a:pPr>
            <a:r>
              <a:rPr lang="ru-RU" sz="1200" b="1" i="1" u="none" strike="noStrike" cap="none">
                <a:ln>
                  <a:noFill/>
                </a:ln>
                <a:solidFill>
                  <a:srgbClr val="0E9E34"/>
                </a:solidFill>
                <a:latin typeface="Calibri"/>
                <a:ea typeface="Arial Unicode MS"/>
                <a:cs typeface="Tahoma"/>
              </a:rPr>
              <a:t>   У природы: «А что же получим в ответ?!»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771900" algn="l"/>
              </a:tabLst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785786" y="5072074"/>
            <a:ext cx="6143668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i="0" u="none" strike="noStrike" cap="none">
                <a:ln>
                  <a:noFill/>
                </a:ln>
                <a:solidFill>
                  <a:srgbClr val="FF0000"/>
                </a:solidFill>
                <a:latin typeface="Comic Sans MS"/>
                <a:ea typeface="Calibri"/>
                <a:cs typeface="Times New Roman"/>
              </a:rPr>
              <a:t>Уважаемые дяди и тёти!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i="0" u="none" strike="noStrike" cap="none">
                <a:ln>
                  <a:noFill/>
                </a:ln>
                <a:solidFill>
                  <a:srgbClr val="FF0000"/>
                </a:solidFill>
                <a:latin typeface="Comic Sans MS"/>
                <a:ea typeface="Calibri"/>
                <a:cs typeface="Times New Roman"/>
              </a:rPr>
              <a:t>Не рубите ёлочки! Оставьте красоту хвойных лесов для нас </a:t>
            </a:r>
            <a:r>
              <a:rPr lang="ru-RU" sz="1200" b="1" i="0" u="none" strike="noStrike" cap="none">
                <a:ln>
                  <a:noFill/>
                </a:ln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–</a:t>
            </a:r>
            <a:r>
              <a:rPr lang="ru-RU" sz="1200" b="1" i="0" u="none" strike="noStrike" cap="none">
                <a:ln>
                  <a:noFill/>
                </a:ln>
                <a:solidFill>
                  <a:srgbClr val="FF0000"/>
                </a:solidFill>
                <a:latin typeface="Comic Sans MS"/>
                <a:ea typeface="Calibri"/>
                <a:cs typeface="Times New Roman"/>
              </a:rPr>
              <a:t> ваших потомков!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i="0" u="none" strike="noStrike" cap="none">
                <a:ln>
                  <a:noFill/>
                </a:ln>
                <a:solidFill>
                  <a:srgbClr val="FF0000"/>
                </a:solidFill>
                <a:latin typeface="Comic Sans MS"/>
                <a:ea typeface="Calibri"/>
                <a:cs typeface="Times New Roman"/>
              </a:rPr>
              <a:t>Будущее наших лесных богатств </a:t>
            </a:r>
            <a:r>
              <a:rPr lang="ru-RU" sz="1200" b="1" i="0" u="none" strike="noStrike" cap="none">
                <a:ln>
                  <a:noFill/>
                </a:ln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–</a:t>
            </a:r>
            <a:r>
              <a:rPr lang="ru-RU" sz="1200" b="1" i="0" u="none" strike="noStrike" cap="none">
                <a:ln>
                  <a:noFill/>
                </a:ln>
                <a:solidFill>
                  <a:srgbClr val="FF0000"/>
                </a:solidFill>
                <a:latin typeface="Comic Sans MS"/>
                <a:ea typeface="Calibri"/>
                <a:cs typeface="Times New Roman"/>
              </a:rPr>
              <a:t> в ваших руках!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i="0" u="none" strike="noStrike" cap="none">
                <a:ln>
                  <a:noFill/>
                </a:ln>
                <a:solidFill>
                  <a:srgbClr val="FF0000"/>
                </a:solidFill>
                <a:latin typeface="Comic Sans MS"/>
                <a:ea typeface="Calibri"/>
                <a:cs typeface="Times New Roman"/>
              </a:rPr>
              <a:t>Пусть ёлочки живут!</a:t>
            </a:r>
            <a:endParaRPr lang="ru-RU" sz="12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>
              <a:ln>
                <a:noFill/>
              </a:ln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13" name="Рисунок 12" descr="20241212_1512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09550" y="2533650"/>
            <a:ext cx="2590800" cy="1943100"/>
          </a:xfrm>
          <a:prstGeom prst="rect">
            <a:avLst/>
          </a:prstGeom>
        </p:spPr>
      </p:pic>
      <p:pic>
        <p:nvPicPr>
          <p:cNvPr id="14" name="Рисунок 13" descr="20241216_0935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6788559" y="1187859"/>
            <a:ext cx="1905000" cy="21200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5604" name="Picture 4" descr="https://encrypted-tbn2.gstatic.com/images?q=tbn:ANd9GcSfaFLipXN3Li3tN6GMUH-nu3YkMtIK-SCURcll6QR52h0sfEA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2304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 rot="21235366">
            <a:off x="1150544" y="301479"/>
            <a:ext cx="6697154" cy="182050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В преддверии новогодних праздников в детском саду прошла экологическая акция «Ёлочка, живи!». 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25602" name="AutoShape 2" descr="https://encrypted-tbn2.gstatic.com/images?q=tbn:ANd9GcSfaFLipXN3Li3tN6GMUH-nu3YkMtIK-SCURcll6QR52h0sfEA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5" name="Рисунок 4" descr="20241213_155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44600" y="2057400"/>
            <a:ext cx="6223000" cy="4667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edsovet.su/_ld/402/64389490.jp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5859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0" y="6572272"/>
            <a:ext cx="1357290" cy="28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 bwMode="auto">
          <a:xfrm>
            <a:off x="3643306" y="274638"/>
            <a:ext cx="5500694" cy="286861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  <a:t>«Лес  - наше богатство, </a:t>
            </a:r>
            <a:b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  <a:t>ты помни всегда,</a:t>
            </a:r>
            <a:b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  <a:t>В него с топором, не ходи никуда!</a:t>
            </a:r>
            <a:b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  <a:t>Не рубите ёлки!</a:t>
            </a:r>
            <a:b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  <a:t>Не рубите,</a:t>
            </a:r>
            <a:b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sz="2400" b="1" i="1">
                <a:solidFill>
                  <a:srgbClr val="C00000"/>
                </a:solidFill>
                <a:latin typeface="Times New Roman"/>
                <a:cs typeface="Times New Roman"/>
              </a:rPr>
              <a:t>красоту природы сберегите!</a:t>
            </a:r>
            <a:endParaRPr/>
          </a:p>
        </p:txBody>
      </p:sp>
      <p:pic>
        <p:nvPicPr>
          <p:cNvPr id="7" name="Рисунок 6" descr="20241216_0747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81000" y="304800"/>
            <a:ext cx="3657600" cy="3505200"/>
          </a:xfrm>
          <a:prstGeom prst="rect">
            <a:avLst/>
          </a:prstGeom>
        </p:spPr>
      </p:pic>
      <p:pic>
        <p:nvPicPr>
          <p:cNvPr id="9" name="Рисунок 8" descr="20241216_09352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786795" y="3305865"/>
            <a:ext cx="3609009" cy="3276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encrypted-tbn1.gstatic.com/images?q=tbn:ANd9GcThf-Lu1oZRHNjXwjBJ2GcRIYxO5tMnn2wQnVCVl-mQ6V2Gbg_M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260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 rot="20862113">
            <a:off x="226757" y="631418"/>
            <a:ext cx="6555772" cy="175124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i="1">
                <a:solidFill>
                  <a:srgbClr val="00B050"/>
                </a:solidFill>
                <a:latin typeface="Times New Roman"/>
                <a:cs typeface="Times New Roman"/>
              </a:rPr>
              <a:t>Ель в лесу  должна расти, </a:t>
            </a:r>
            <a:br>
              <a:rPr lang="ru-RU" sz="2800" b="1" i="1">
                <a:solidFill>
                  <a:srgbClr val="00B050"/>
                </a:solidFill>
                <a:latin typeface="Times New Roman"/>
                <a:cs typeface="Times New Roman"/>
              </a:rPr>
            </a:br>
            <a:r>
              <a:rPr lang="ru-RU" sz="2800" b="1" i="1">
                <a:solidFill>
                  <a:srgbClr val="00B050"/>
                </a:solidFill>
                <a:latin typeface="Times New Roman"/>
                <a:cs typeface="Times New Roman"/>
              </a:rPr>
              <a:t>Людям красоту нести.</a:t>
            </a:r>
            <a:br>
              <a:rPr lang="ru-RU" sz="2800" b="1" i="1">
                <a:solidFill>
                  <a:srgbClr val="00B050"/>
                </a:solidFill>
                <a:latin typeface="Times New Roman"/>
                <a:cs typeface="Times New Roman"/>
              </a:rPr>
            </a:br>
            <a:r>
              <a:rPr lang="ru-RU" sz="2800" b="1" i="1">
                <a:solidFill>
                  <a:srgbClr val="00B050"/>
                </a:solidFill>
                <a:latin typeface="Times New Roman"/>
                <a:cs typeface="Times New Roman"/>
              </a:rPr>
              <a:t>Не рубите ель друзья, </a:t>
            </a:r>
            <a:br>
              <a:rPr lang="ru-RU" sz="2800" b="1" i="1">
                <a:solidFill>
                  <a:srgbClr val="00B050"/>
                </a:solidFill>
                <a:latin typeface="Times New Roman"/>
                <a:cs typeface="Times New Roman"/>
              </a:rPr>
            </a:br>
            <a:r>
              <a:rPr lang="ru-RU" sz="2800" b="1" i="1">
                <a:solidFill>
                  <a:srgbClr val="00B050"/>
                </a:solidFill>
                <a:latin typeface="Times New Roman"/>
                <a:cs typeface="Times New Roman"/>
              </a:rPr>
              <a:t>Красоту губить нельзя!</a:t>
            </a:r>
            <a:endParaRPr/>
          </a:p>
        </p:txBody>
      </p:sp>
      <p:pic>
        <p:nvPicPr>
          <p:cNvPr id="7" name="Рисунок 6" descr="20241212_151354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1400" y="2686050"/>
            <a:ext cx="5105400" cy="3829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encrypted-tbn3.gstatic.com/images?q=tbn:ANd9GcQpN_haVa1Hdlt2F3frd_CMNQlPMJzgZXrxtEF4KXVSGrKMj8uR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285720" y="304800"/>
            <a:ext cx="8553480" cy="1371600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ru-RU" sz="3600" b="1" i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Вот такой </a:t>
            </a:r>
            <a:r>
              <a:rPr lang="ru-RU" sz="2000" b="1" dirty="0" err="1" smtClean="0">
                <a:solidFill>
                  <a:srgbClr val="00B050"/>
                </a:solidFill>
              </a:rPr>
              <a:t>арт-проект</a:t>
            </a:r>
            <a:r>
              <a:rPr lang="ru-RU" sz="2000" b="1" dirty="0" smtClean="0">
                <a:solidFill>
                  <a:srgbClr val="00B050"/>
                </a:solidFill>
              </a:rPr>
              <a:t> "</a:t>
            </a:r>
            <a:r>
              <a:rPr lang="ru-RU" sz="2000" b="1" dirty="0" err="1" smtClean="0">
                <a:solidFill>
                  <a:srgbClr val="00B050"/>
                </a:solidFill>
              </a:rPr>
              <a:t>Ëлочка</a:t>
            </a:r>
            <a:r>
              <a:rPr lang="ru-RU" sz="2000" b="1" dirty="0" smtClean="0">
                <a:solidFill>
                  <a:srgbClr val="00B050"/>
                </a:solidFill>
              </a:rPr>
              <a:t>, живи!" мы реализовали в детском саду. </a:t>
            </a:r>
            <a:br>
              <a:rPr lang="ru-RU" sz="2000" b="1" dirty="0" smtClean="0">
                <a:solidFill>
                  <a:srgbClr val="00B050"/>
                </a:solidFill>
              </a:rPr>
            </a:br>
            <a:r>
              <a:rPr lang="ru-RU" sz="2000" b="1" dirty="0" smtClean="0">
                <a:solidFill>
                  <a:srgbClr val="00B050"/>
                </a:solidFill>
              </a:rPr>
              <a:t>Каждая семья готовила своими руками игрушку для </a:t>
            </a:r>
            <a:r>
              <a:rPr lang="ru-RU" sz="2000" b="1" dirty="0" err="1" smtClean="0">
                <a:solidFill>
                  <a:srgbClr val="00B050"/>
                </a:solidFill>
              </a:rPr>
              <a:t>ëлки</a:t>
            </a:r>
            <a:r>
              <a:rPr lang="ru-RU" sz="2000" b="1" dirty="0" smtClean="0">
                <a:solidFill>
                  <a:srgbClr val="00B050"/>
                </a:solidFill>
              </a:rPr>
              <a:t> и вешала на дерево, которое сделал папа из под ящиков для мандаринов. В акции приняли участие 41 воспитанник подготовительных групп.</a:t>
            </a:r>
            <a:r>
              <a:rPr lang="ru-RU" sz="2000" dirty="0" smtClean="0"/>
              <a:t> </a:t>
            </a:r>
            <a:br>
              <a:rPr lang="ru-RU" sz="2000" dirty="0" smtClean="0"/>
            </a:br>
            <a:r>
              <a:rPr lang="ru-RU" sz="2000" dirty="0" smtClean="0">
                <a:solidFill>
                  <a:srgbClr val="C00000"/>
                </a:solidFill>
              </a:rPr>
              <a:t>Ну здорово же!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i="1" dirty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ru-RU" sz="3600" b="1" i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r>
              <a:rPr lang="ru-RU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/>
            </a:r>
            <a:br>
              <a:rPr lang="ru-RU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</a:br>
            <a:endParaRPr lang="ru-RU" sz="2800" b="1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 bwMode="auto">
          <a:xfrm rot="19846041">
            <a:off x="5667076" y="5854388"/>
            <a:ext cx="3747253" cy="256796"/>
          </a:xfrm>
        </p:spPr>
        <p:txBody>
          <a:bodyPr>
            <a:normAutofit fontScale="40000" lnSpcReduction="20000"/>
          </a:bodyPr>
          <a:lstStyle/>
          <a:p>
            <a:pPr>
              <a:defRPr/>
            </a:pPr>
            <a:r>
              <a:rPr lang="ru-RU" b="1" i="1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lang="ru-RU">
              <a:solidFill>
                <a:srgbClr val="FF0000"/>
              </a:solidFill>
            </a:endParaRPr>
          </a:p>
        </p:txBody>
      </p:sp>
      <p:pic>
        <p:nvPicPr>
          <p:cNvPr id="8" name="Рисунок 7" descr="20241213_154536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71600" y="1676400"/>
            <a:ext cx="6705600" cy="5029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m="http://schemas.openxmlformats.org/officeDocument/2006/math" xmlns:w="http://schemas.openxmlformats.org/wordprocessingml/2006/main" xmlns:p14="http://schemas.microsoft.com/office/powerpoint/2010/main" Requires="p14">
      <p:transition p14:dur="2000" advClick="1"/>
    </mc:Choice>
    <mc:Fallback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181</Words>
  <Application>Microsoft Office PowerPoint</Application>
  <DocSecurity>0</DocSecurity>
  <PresentationFormat>Экран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Муниципальное автономное дошкольное образовательное учреждение детский сад «Солнышко» с.Юмагузино  муниципального района  Кугарчинский район  Республики Башкортостан  Республиканский конкурс  «Новогодний арт-дизайн»  в рамках Республиканской акции «Ёлочка, живи!»  Подготовили:  Латыпова Г.М., заведующий, воспитатели  Аиткулова З.А. и Азнабаева Р.А.,  дети подготовительных к школе групп № 3 «Тюльпанчик» и № 4 «Буратино»        </vt:lpstr>
      <vt:lpstr>«В детском саду  родилась ёлочка,  в саду она росла!»</vt:lpstr>
      <vt:lpstr>Доброе дело мы сделать хотели. Чтоб в нашем саду росли  сосны и ели.</vt:lpstr>
      <vt:lpstr>Мы думали вместе И дружно трудились, Такие листовки у нас получились!</vt:lpstr>
      <vt:lpstr>Слайд 5</vt:lpstr>
      <vt:lpstr>В преддверии новогодних праздников в детском саду прошла экологическая акция «Ёлочка, живи!». </vt:lpstr>
      <vt:lpstr>«Лес  - наше богатство,  ты помни всегда, В него с топором, не ходи никуда! Не рубите ёлки! Не рубите, красоту природы сберегите!</vt:lpstr>
      <vt:lpstr>Ель в лесу  должна расти,  Людям красоту нести. Не рубите ель друзья,  Красоту губить нельзя!</vt:lpstr>
      <vt:lpstr>  Вот такой арт-проект "Ëлочка, живи!" мы реализовали в детском саду.  Каждая семья готовила своими руками игрушку для ëлки и вешала на дерево, которое сделал папа из под ящиков для мандаринов. В акции приняли участие 41 воспитанник подготовительных групп.  Ну здорово же!   </vt:lpstr>
    </vt:vector>
  </TitlesOfParts>
  <Manager/>
  <Company>DDGroup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Лариса</dc:creator>
  <cp:keywords/>
  <dc:description/>
  <cp:lastModifiedBy>солнышко</cp:lastModifiedBy>
  <cp:revision>48</cp:revision>
  <dcterms:created xsi:type="dcterms:W3CDTF">2015-01-08T19:01:33Z</dcterms:created>
  <dcterms:modified xsi:type="dcterms:W3CDTF">2024-12-16T04:41:36Z</dcterms:modified>
  <cp:category/>
  <dc:identifier/>
  <cp:contentStatus/>
  <dc:language/>
  <cp:version/>
</cp:coreProperties>
</file>